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Anton"/>
      <p:regular r:id="rId13"/>
    </p:embeddedFont>
    <p:embeddedFont>
      <p:font typeface="Fira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Anton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FiraSans-bold.fntdata"/><Relationship Id="rId14" Type="http://schemas.openxmlformats.org/officeDocument/2006/relationships/font" Target="fonts/FiraSans-regular.fntdata"/><Relationship Id="rId17" Type="http://schemas.openxmlformats.org/officeDocument/2006/relationships/font" Target="fonts/FiraSans-boldItalic.fntdata"/><Relationship Id="rId16" Type="http://schemas.openxmlformats.org/officeDocument/2006/relationships/font" Target="fonts/Fira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nton"/>
              <a:buNone/>
            </a:pPr>
            <a:r>
              <a:rPr b="0" i="0" lang="en-US" sz="4450" u="none" cap="none" strike="noStrik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Project: Andhadhun - A Game for the Blind</a:t>
            </a:r>
            <a:endParaRPr b="0" i="0" sz="4450" u="none" cap="none" strike="noStrike"/>
          </a:p>
        </p:txBody>
      </p:sp>
      <p:sp>
        <p:nvSpPr>
          <p:cNvPr id="50" name="Google Shape;50;p1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Experience Andhadhun, an immersive audio-based adventure designed for the visually impaired. Navigate with a revolutionary handgun controller and spatial audio.</a:t>
            </a:r>
            <a:endParaRPr b="0" i="0" sz="1750" u="none" cap="none" strike="noStrike"/>
          </a:p>
        </p:txBody>
      </p:sp>
      <p:sp>
        <p:nvSpPr>
          <p:cNvPr id="51" name="Google Shape;51;p11"/>
          <p:cNvSpPr/>
          <p:nvPr/>
        </p:nvSpPr>
        <p:spPr>
          <a:xfrm>
            <a:off x="1349015" y="6414862"/>
            <a:ext cx="22518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Sans"/>
              <a:buNone/>
            </a:pPr>
            <a:r>
              <a:rPr b="1" lang="en-US" sz="22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Team A.T.O.M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/>
          <p:nvPr/>
        </p:nvSpPr>
        <p:spPr>
          <a:xfrm>
            <a:off x="793790" y="1931612"/>
            <a:ext cx="7141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nton"/>
              <a:buNone/>
            </a:pPr>
            <a:r>
              <a:rPr b="0" i="0" lang="en-US" sz="4450" u="none" cap="none" strike="noStrik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The Vision: Gaming Beyond Sight</a:t>
            </a:r>
            <a:endParaRPr b="0" i="0" sz="4450" u="none" cap="none" strike="noStrike"/>
          </a:p>
        </p:txBody>
      </p:sp>
      <p:sp>
        <p:nvSpPr>
          <p:cNvPr id="58" name="Google Shape;58;p12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2200"/>
              <a:buFont typeface="Anton"/>
              <a:buNone/>
            </a:pPr>
            <a:r>
              <a:rPr b="0" i="0" lang="en-US" sz="2200" u="none" cap="none" strike="noStrik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Accessible Gaming</a:t>
            </a:r>
            <a:endParaRPr b="0" i="0" sz="2200" u="none" cap="none" strike="noStrike"/>
          </a:p>
        </p:txBody>
      </p:sp>
      <p:sp>
        <p:nvSpPr>
          <p:cNvPr id="59" name="Google Shape;59;p1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Addressing the gap in accessible gaming for the blind community, impacting over 285 million people globally.</a:t>
            </a:r>
            <a:endParaRPr b="0" i="0" sz="1750" u="none" cap="none" strike="noStrike"/>
          </a:p>
        </p:txBody>
      </p:sp>
      <p:sp>
        <p:nvSpPr>
          <p:cNvPr id="60" name="Google Shape;60;p12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2200"/>
              <a:buFont typeface="Anton"/>
              <a:buNone/>
            </a:pPr>
            <a:r>
              <a:rPr b="0" i="0" lang="en-US" sz="2200" u="none" cap="none" strike="noStrik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Engaging Experience</a:t>
            </a:r>
            <a:endParaRPr b="0" i="0" sz="2200" u="none" cap="none" strike="noStrike"/>
          </a:p>
        </p:txBody>
      </p:sp>
      <p:sp>
        <p:nvSpPr>
          <p:cNvPr id="61" name="Google Shape;61;p12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Providing an action-oriented experience that challenges perceptions of what's possible in gaming.</a:t>
            </a:r>
            <a:endParaRPr b="0" i="0" sz="1750" u="none" cap="none" strike="noStrike"/>
          </a:p>
        </p:txBody>
      </p:sp>
      <p:sp>
        <p:nvSpPr>
          <p:cNvPr id="62" name="Google Shape;62;p12"/>
          <p:cNvSpPr/>
          <p:nvPr/>
        </p:nvSpPr>
        <p:spPr>
          <a:xfrm>
            <a:off x="11645100" y="7597800"/>
            <a:ext cx="2985300" cy="6318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57758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/>
          <p:nvPr/>
        </p:nvSpPr>
        <p:spPr>
          <a:xfrm>
            <a:off x="721652" y="2939200"/>
            <a:ext cx="99279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050"/>
              <a:buFont typeface="Anton"/>
              <a:buNone/>
            </a:pPr>
            <a:r>
              <a:rPr b="0" i="0" lang="en-US" sz="4050" u="none" cap="none" strike="noStrik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Handgun Controller: Your Guide in the Dark</a:t>
            </a:r>
            <a:endParaRPr b="0" i="0" sz="4050" u="none" cap="none" strike="noStrike"/>
          </a:p>
        </p:txBody>
      </p:sp>
      <p:pic>
        <p:nvPicPr>
          <p:cNvPr descr="preencoded.png" id="70" name="Google Shape;7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638" y="4134207"/>
            <a:ext cx="515422" cy="51542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/>
          <p:nvPr/>
        </p:nvSpPr>
        <p:spPr>
          <a:xfrm>
            <a:off x="1443157" y="4098131"/>
            <a:ext cx="2577584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Anton"/>
              <a:buNone/>
            </a:pPr>
            <a:r>
              <a:rPr b="0" i="0" lang="en-US" sz="200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IMU Tracking</a:t>
            </a:r>
            <a:endParaRPr b="0" i="0" sz="2000" u="none" cap="none" strike="noStrike"/>
          </a:p>
        </p:txBody>
      </p:sp>
      <p:sp>
        <p:nvSpPr>
          <p:cNvPr id="72" name="Google Shape;72;p13"/>
          <p:cNvSpPr/>
          <p:nvPr/>
        </p:nvSpPr>
        <p:spPr>
          <a:xfrm>
            <a:off x="1443157" y="4544020"/>
            <a:ext cx="12465606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Fira Sans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Precise head tracking with an Inertial Measurement Unit (IMU).</a:t>
            </a:r>
            <a:endParaRPr b="0" i="0" sz="1600" u="none" cap="none" strike="noStrike"/>
          </a:p>
        </p:txBody>
      </p:sp>
      <p:pic>
        <p:nvPicPr>
          <p:cNvPr descr="preencoded.png" id="73" name="Google Shape;7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1638" y="5528548"/>
            <a:ext cx="515422" cy="51542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/>
          <p:nvPr/>
        </p:nvSpPr>
        <p:spPr>
          <a:xfrm>
            <a:off x="1443157" y="5492472"/>
            <a:ext cx="2577584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Anton"/>
              <a:buNone/>
            </a:pPr>
            <a:r>
              <a:rPr b="0" i="0" lang="en-US" sz="200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Haptic Feedback</a:t>
            </a:r>
            <a:endParaRPr b="0" i="0" sz="2000" u="none" cap="none" strike="noStrike"/>
          </a:p>
        </p:txBody>
      </p:sp>
      <p:sp>
        <p:nvSpPr>
          <p:cNvPr id="75" name="Google Shape;75;p13"/>
          <p:cNvSpPr/>
          <p:nvPr/>
        </p:nvSpPr>
        <p:spPr>
          <a:xfrm>
            <a:off x="1443157" y="5938361"/>
            <a:ext cx="12465606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Fira Sans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Vibrational feedback for object proximity and environmental cues.</a:t>
            </a:r>
            <a:endParaRPr b="0" i="0" sz="1600" u="none" cap="none" strike="noStrike"/>
          </a:p>
        </p:txBody>
      </p:sp>
      <p:pic>
        <p:nvPicPr>
          <p:cNvPr descr="preencoded.png" id="76" name="Google Shape;7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1638" y="6922889"/>
            <a:ext cx="515422" cy="51542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>
            <a:off x="1443157" y="6886813"/>
            <a:ext cx="2577584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Anton"/>
              <a:buNone/>
            </a:pPr>
            <a:r>
              <a:rPr b="0" i="0" lang="en-US" sz="200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Intuitive Controls</a:t>
            </a:r>
            <a:endParaRPr b="0" i="0" sz="2000" u="none" cap="none" strike="noStrike"/>
          </a:p>
        </p:txBody>
      </p:sp>
      <p:sp>
        <p:nvSpPr>
          <p:cNvPr id="78" name="Google Shape;78;p13"/>
          <p:cNvSpPr/>
          <p:nvPr/>
        </p:nvSpPr>
        <p:spPr>
          <a:xfrm>
            <a:off x="1443157" y="7332702"/>
            <a:ext cx="12465606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Fira Sans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Aiming, shooting, and navigating through virtual space.</a:t>
            </a:r>
            <a:endParaRPr b="0" i="0" sz="1600" u="none" cap="none" strike="noStrike"/>
          </a:p>
        </p:txBody>
      </p:sp>
      <p:sp>
        <p:nvSpPr>
          <p:cNvPr id="79" name="Google Shape;79;p13"/>
          <p:cNvSpPr/>
          <p:nvPr/>
        </p:nvSpPr>
        <p:spPr>
          <a:xfrm>
            <a:off x="11645100" y="7597800"/>
            <a:ext cx="2985300" cy="6318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5" name="Google Shape;8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/>
          <p:nvPr/>
        </p:nvSpPr>
        <p:spPr>
          <a:xfrm>
            <a:off x="6280190" y="165115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nton"/>
              <a:buNone/>
            </a:pPr>
            <a:r>
              <a:rPr b="0" i="0" lang="en-US" sz="4450" u="none" cap="none" strike="noStrik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Spatial Audio: Painting a Sonic Landscape</a:t>
            </a:r>
            <a:endParaRPr b="0" i="0" sz="4450" u="none" cap="none" strike="noStrike"/>
          </a:p>
        </p:txBody>
      </p:sp>
      <p:sp>
        <p:nvSpPr>
          <p:cNvPr id="87" name="Google Shape;87;p14"/>
          <p:cNvSpPr/>
          <p:nvPr/>
        </p:nvSpPr>
        <p:spPr>
          <a:xfrm>
            <a:off x="6280190" y="366402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8" name="Google Shape;8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5260" y="3706535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/>
          <p:nvPr/>
        </p:nvSpPr>
        <p:spPr>
          <a:xfrm>
            <a:off x="7017306" y="36640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3D Soundscape</a:t>
            </a:r>
            <a:endParaRPr b="0" i="0" sz="2200" u="none" cap="none" strike="noStrike"/>
          </a:p>
        </p:txBody>
      </p:sp>
      <p:sp>
        <p:nvSpPr>
          <p:cNvPr id="90" name="Google Shape;90;p14"/>
          <p:cNvSpPr/>
          <p:nvPr/>
        </p:nvSpPr>
        <p:spPr>
          <a:xfrm>
            <a:off x="7017306" y="4154448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Binaural audio technology creates an immersive 3D soundscape.</a:t>
            </a:r>
            <a:endParaRPr b="0" i="0" sz="175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10171867" y="366402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2" name="Google Shape;9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56937" y="3706535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/>
          <p:nvPr/>
        </p:nvSpPr>
        <p:spPr>
          <a:xfrm>
            <a:off x="10908983" y="36640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Directional Cues</a:t>
            </a:r>
            <a:endParaRPr b="0" i="0" sz="2200" u="none" cap="none" strike="noStrike"/>
          </a:p>
        </p:txBody>
      </p:sp>
      <p:sp>
        <p:nvSpPr>
          <p:cNvPr id="94" name="Google Shape;94;p14"/>
          <p:cNvSpPr/>
          <p:nvPr/>
        </p:nvSpPr>
        <p:spPr>
          <a:xfrm>
            <a:off x="10908983" y="4154448"/>
            <a:ext cx="292774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Pinpointing enemy locations and navigating environments.</a:t>
            </a:r>
            <a:endParaRPr b="0" i="0" sz="1750" u="none" cap="none" strike="noStrike"/>
          </a:p>
        </p:txBody>
      </p:sp>
      <p:sp>
        <p:nvSpPr>
          <p:cNvPr id="95" name="Google Shape;95;p14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6" name="Google Shape;9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5260" y="5767626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Dynamic Effects</a:t>
            </a:r>
            <a:endParaRPr b="0" i="0" sz="2200" u="none" cap="none" strike="noStrike"/>
          </a:p>
        </p:txBody>
      </p:sp>
      <p:sp>
        <p:nvSpPr>
          <p:cNvPr id="98" name="Google Shape;98;p14"/>
          <p:cNvSpPr/>
          <p:nvPr/>
        </p:nvSpPr>
        <p:spPr>
          <a:xfrm>
            <a:off x="7017306" y="6215539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Realistic ambient sounds and object interactions.</a:t>
            </a:r>
            <a:endParaRPr b="0" i="0" sz="1750" u="none" cap="none" strike="noStrike"/>
          </a:p>
        </p:txBody>
      </p:sp>
      <p:sp>
        <p:nvSpPr>
          <p:cNvPr id="99" name="Google Shape;99;p14"/>
          <p:cNvSpPr/>
          <p:nvPr/>
        </p:nvSpPr>
        <p:spPr>
          <a:xfrm>
            <a:off x="11645100" y="7597800"/>
            <a:ext cx="2985300" cy="6318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793790" y="1040130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nton"/>
              <a:buNone/>
            </a:pPr>
            <a:r>
              <a:rPr b="0" i="0" lang="en-US" sz="4450" u="none" cap="none" strike="noStrik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Gameplay Mechanics: Thrills in the Dark</a:t>
            </a:r>
            <a:endParaRPr b="0" i="0" sz="4450" u="none" cap="none" strike="noStrike"/>
          </a:p>
        </p:txBody>
      </p:sp>
      <p:pic>
        <p:nvPicPr>
          <p:cNvPr descr="preencoded.png"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797850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/>
          <p:nvPr/>
        </p:nvSpPr>
        <p:spPr>
          <a:xfrm>
            <a:off x="2268022" y="30246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lang="en-US" sz="22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Thrilling </a:t>
            </a:r>
            <a:r>
              <a:rPr b="0" i="0" lang="en-US" sz="220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Action</a:t>
            </a:r>
            <a:endParaRPr b="0" i="0" sz="2200" u="none" cap="none" strike="noStrike"/>
          </a:p>
        </p:txBody>
      </p:sp>
      <p:sp>
        <p:nvSpPr>
          <p:cNvPr id="108" name="Google Shape;108;p15"/>
          <p:cNvSpPr/>
          <p:nvPr/>
        </p:nvSpPr>
        <p:spPr>
          <a:xfrm>
            <a:off x="2268022" y="3515082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Navigate dangerous environments and evade enemies.</a:t>
            </a:r>
            <a:endParaRPr b="0" i="0" sz="1750" u="none" cap="none" strike="noStrike"/>
          </a:p>
        </p:txBody>
      </p:sp>
      <p:pic>
        <p:nvPicPr>
          <p:cNvPr descr="preencoded.png" id="109" name="Google Shape;10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4158734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/>
          <p:nvPr/>
        </p:nvSpPr>
        <p:spPr>
          <a:xfrm>
            <a:off x="2268022" y="43855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lang="en-US" sz="2200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Ramp up scores</a:t>
            </a:r>
            <a:endParaRPr b="0" i="0" sz="2200" u="none" cap="none" strike="noStrike"/>
          </a:p>
        </p:txBody>
      </p:sp>
      <p:sp>
        <p:nvSpPr>
          <p:cNvPr id="111" name="Google Shape;111;p15"/>
          <p:cNvSpPr/>
          <p:nvPr/>
        </p:nvSpPr>
        <p:spPr>
          <a:xfrm>
            <a:off x="2268022" y="4875967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Beat your personal best and compete with friends</a:t>
            </a:r>
            <a:endParaRPr b="0" i="0" sz="1750" u="none" cap="none" strike="noStrike"/>
          </a:p>
        </p:txBody>
      </p:sp>
      <p:pic>
        <p:nvPicPr>
          <p:cNvPr descr="preencoded.png" id="112" name="Google Shape;11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5519618"/>
            <a:ext cx="1134070" cy="16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/>
          <p:nvPr/>
        </p:nvSpPr>
        <p:spPr>
          <a:xfrm>
            <a:off x="2268022" y="574643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Compelling Narrative</a:t>
            </a:r>
            <a:endParaRPr b="0" i="0" sz="2200" u="none" cap="none" strike="noStrike"/>
          </a:p>
        </p:txBody>
      </p:sp>
      <p:sp>
        <p:nvSpPr>
          <p:cNvPr id="114" name="Google Shape;114;p15"/>
          <p:cNvSpPr/>
          <p:nvPr/>
        </p:nvSpPr>
        <p:spPr>
          <a:xfrm>
            <a:off x="2268022" y="6236851"/>
            <a:ext cx="608218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Immerse yourself in a rich storyline with intriguing characters.</a:t>
            </a:r>
            <a:endParaRPr b="0" i="0" sz="1750" u="none" cap="none" strike="noStrike"/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2611" y="152400"/>
            <a:ext cx="5962174" cy="79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730329" y="784027"/>
            <a:ext cx="6330315" cy="13039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100"/>
              <a:buFont typeface="Anton"/>
              <a:buNone/>
            </a:pPr>
            <a:r>
              <a:rPr b="0" i="0" lang="en-US" sz="4100" u="none" cap="none" strike="noStrik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Accessibility Features: Designed for Inclusivity</a:t>
            </a:r>
            <a:endParaRPr b="0" i="0" sz="410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730329" y="2557343"/>
            <a:ext cx="469463" cy="469463"/>
          </a:xfrm>
          <a:prstGeom prst="roundRect">
            <a:avLst>
              <a:gd fmla="val 6667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3" name="Google Shape;12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553" y="2596396"/>
            <a:ext cx="312896" cy="39123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/>
          <p:nvPr/>
        </p:nvSpPr>
        <p:spPr>
          <a:xfrm>
            <a:off x="1408390" y="2557343"/>
            <a:ext cx="2608302" cy="325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50"/>
              <a:buFont typeface="Anton"/>
              <a:buNone/>
            </a:pPr>
            <a:r>
              <a:rPr b="0" i="0" lang="en-US" sz="205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Customizable Audio</a:t>
            </a:r>
            <a:endParaRPr b="0" i="0" sz="2050" u="none" cap="none" strike="noStrike"/>
          </a:p>
        </p:txBody>
      </p:sp>
      <p:sp>
        <p:nvSpPr>
          <p:cNvPr id="125" name="Google Shape;125;p16"/>
          <p:cNvSpPr/>
          <p:nvPr/>
        </p:nvSpPr>
        <p:spPr>
          <a:xfrm>
            <a:off x="1408390" y="3091934"/>
            <a:ext cx="5652254" cy="333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Fira Sans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Fine-tune soundscape for individual needs and preferences.</a:t>
            </a:r>
            <a:endParaRPr b="0" i="0" sz="1600" u="none" cap="none" strike="noStrike"/>
          </a:p>
        </p:txBody>
      </p:sp>
      <p:sp>
        <p:nvSpPr>
          <p:cNvPr id="126" name="Google Shape;126;p16"/>
          <p:cNvSpPr/>
          <p:nvPr/>
        </p:nvSpPr>
        <p:spPr>
          <a:xfrm>
            <a:off x="730329" y="3869055"/>
            <a:ext cx="469463" cy="469463"/>
          </a:xfrm>
          <a:prstGeom prst="roundRect">
            <a:avLst>
              <a:gd fmla="val 6667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7" name="Google Shape;12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553" y="3908108"/>
            <a:ext cx="312896" cy="39123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/>
          <p:nvPr/>
        </p:nvSpPr>
        <p:spPr>
          <a:xfrm>
            <a:off x="1408390" y="3869055"/>
            <a:ext cx="2608302" cy="325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50"/>
              <a:buFont typeface="Anton"/>
              <a:buNone/>
            </a:pPr>
            <a:r>
              <a:rPr b="0" i="0" lang="en-US" sz="205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Adjustable Haptics</a:t>
            </a:r>
            <a:endParaRPr b="0" i="0" sz="2050" u="none" cap="none" strike="noStrike"/>
          </a:p>
        </p:txBody>
      </p:sp>
      <p:sp>
        <p:nvSpPr>
          <p:cNvPr id="129" name="Google Shape;129;p16"/>
          <p:cNvSpPr/>
          <p:nvPr/>
        </p:nvSpPr>
        <p:spPr>
          <a:xfrm>
            <a:off x="1408390" y="4403646"/>
            <a:ext cx="5652254" cy="667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Fira Sans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Personalize the sensory experience with adjustable feedback intensity.</a:t>
            </a:r>
            <a:endParaRPr b="0" i="0" sz="1600" u="none" cap="none" strike="noStrike"/>
          </a:p>
        </p:txBody>
      </p:sp>
      <p:sp>
        <p:nvSpPr>
          <p:cNvPr id="130" name="Google Shape;130;p16"/>
          <p:cNvSpPr/>
          <p:nvPr/>
        </p:nvSpPr>
        <p:spPr>
          <a:xfrm>
            <a:off x="730329" y="5514618"/>
            <a:ext cx="469463" cy="469463"/>
          </a:xfrm>
          <a:prstGeom prst="roundRect">
            <a:avLst>
              <a:gd fmla="val 6667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1" name="Google Shape;13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553" y="5592842"/>
            <a:ext cx="312896" cy="31289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/>
        </p:nvSpPr>
        <p:spPr>
          <a:xfrm>
            <a:off x="1408390" y="5514618"/>
            <a:ext cx="2608302" cy="325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50"/>
              <a:buFont typeface="Anton"/>
              <a:buNone/>
            </a:pPr>
            <a:r>
              <a:rPr b="0" i="0" lang="en-US" sz="205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Inclusive Design</a:t>
            </a:r>
            <a:endParaRPr b="0" i="0" sz="2050" u="none" cap="none" strike="noStrike"/>
          </a:p>
        </p:txBody>
      </p:sp>
      <p:sp>
        <p:nvSpPr>
          <p:cNvPr id="133" name="Google Shape;133;p16"/>
          <p:cNvSpPr/>
          <p:nvPr/>
        </p:nvSpPr>
        <p:spPr>
          <a:xfrm>
            <a:off x="1408390" y="6049208"/>
            <a:ext cx="5652254" cy="333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Fira Sans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Gameplay designed for users of all abilities.</a:t>
            </a:r>
            <a:endParaRPr b="0" i="0" sz="1600" u="none" cap="none" strike="noStrike"/>
          </a:p>
        </p:txBody>
      </p:sp>
      <p:pic>
        <p:nvPicPr>
          <p:cNvPr descr="preencoded.png" id="134" name="Google Shape;13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77376" y="810101"/>
            <a:ext cx="4734878" cy="608766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/>
          <p:nvPr/>
        </p:nvSpPr>
        <p:spPr>
          <a:xfrm>
            <a:off x="7577376" y="7132439"/>
            <a:ext cx="6330315" cy="333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sp>
        <p:nvSpPr>
          <p:cNvPr id="136" name="Google Shape;136;p16"/>
          <p:cNvSpPr/>
          <p:nvPr/>
        </p:nvSpPr>
        <p:spPr>
          <a:xfrm>
            <a:off x="11645100" y="7597800"/>
            <a:ext cx="2985300" cy="6318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/>
          <p:nvPr/>
        </p:nvSpPr>
        <p:spPr>
          <a:xfrm>
            <a:off x="793790" y="701625"/>
            <a:ext cx="9693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nton"/>
              <a:buNone/>
            </a:pPr>
            <a:r>
              <a:rPr b="0" i="0" lang="en-US" sz="4450" u="none" cap="none" strike="noStrik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Impact and Potential: Beyond Entertainment</a:t>
            </a:r>
            <a:endParaRPr b="0" i="0" sz="4450" u="none" cap="none" strike="noStrike"/>
          </a:p>
        </p:txBody>
      </p:sp>
      <p:sp>
        <p:nvSpPr>
          <p:cNvPr id="143" name="Google Shape;143;p17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fmla="val 2603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500"/>
              <a:buFont typeface="Anton"/>
              <a:buNone/>
            </a:pPr>
            <a:r>
              <a:rPr b="0" i="0" lang="en-US" sz="250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1</a:t>
            </a:r>
            <a:endParaRPr b="0" i="0" sz="2500" u="none" cap="none" strike="noStrike"/>
          </a:p>
        </p:txBody>
      </p:sp>
      <p:sp>
        <p:nvSpPr>
          <p:cNvPr id="145" name="Google Shape;145;p17"/>
          <p:cNvSpPr/>
          <p:nvPr/>
        </p:nvSpPr>
        <p:spPr>
          <a:xfrm>
            <a:off x="3194328" y="262222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Empowerment</a:t>
            </a:r>
            <a:endParaRPr b="0" i="0" sz="2200" u="none" cap="none" strike="noStrike"/>
          </a:p>
        </p:txBody>
      </p:sp>
      <p:sp>
        <p:nvSpPr>
          <p:cNvPr id="146" name="Google Shape;146;p17"/>
          <p:cNvSpPr/>
          <p:nvPr/>
        </p:nvSpPr>
        <p:spPr>
          <a:xfrm>
            <a:off x="3194328" y="3112640"/>
            <a:ext cx="4269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Accessible gaming for the blind community.</a:t>
            </a:r>
            <a:endParaRPr b="0" i="0" sz="1750" u="none" cap="none" strike="noStrike"/>
          </a:p>
        </p:txBody>
      </p:sp>
      <p:sp>
        <p:nvSpPr>
          <p:cNvPr id="147" name="Google Shape;147;p17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fmla="val 223256" name="adj"/>
            </a:avLst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fmla="val 2603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2808089" y="4496633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500"/>
              <a:buFont typeface="Anton"/>
              <a:buNone/>
            </a:pPr>
            <a:r>
              <a:rPr b="0" i="0" lang="en-US" sz="250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b="0" i="0" sz="2500" u="none" cap="none" strike="noStrike"/>
          </a:p>
        </p:txBody>
      </p:sp>
      <p:sp>
        <p:nvSpPr>
          <p:cNvPr id="150" name="Google Shape;150;p17"/>
          <p:cNvSpPr/>
          <p:nvPr/>
        </p:nvSpPr>
        <p:spPr>
          <a:xfrm>
            <a:off x="5368171" y="404251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Inclusivity</a:t>
            </a:r>
            <a:endParaRPr b="0" i="0" sz="2200" u="none" cap="none" strike="noStrike"/>
          </a:p>
        </p:txBody>
      </p:sp>
      <p:sp>
        <p:nvSpPr>
          <p:cNvPr id="151" name="Google Shape;151;p17"/>
          <p:cNvSpPr/>
          <p:nvPr/>
        </p:nvSpPr>
        <p:spPr>
          <a:xfrm>
            <a:off x="5368171" y="4532937"/>
            <a:ext cx="3243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Challenging societal perceptions.</a:t>
            </a:r>
            <a:endParaRPr b="0" i="0" sz="1750" u="none" cap="none" strike="noStrike"/>
          </a:p>
        </p:txBody>
      </p:sp>
      <p:sp>
        <p:nvSpPr>
          <p:cNvPr id="152" name="Google Shape;152;p17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fmla="val 223256" name="adj"/>
            </a:avLst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fmla="val 2603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3895011" y="5916930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500"/>
              <a:buFont typeface="Anton"/>
              <a:buNone/>
            </a:pPr>
            <a:r>
              <a:rPr b="0" i="0" lang="en-US" sz="250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  <a:endParaRPr b="0" i="0" sz="2500" u="none" cap="none" strike="noStrike"/>
          </a:p>
        </p:txBody>
      </p:sp>
      <p:sp>
        <p:nvSpPr>
          <p:cNvPr id="155" name="Google Shape;155;p17"/>
          <p:cNvSpPr/>
          <p:nvPr/>
        </p:nvSpPr>
        <p:spPr>
          <a:xfrm>
            <a:off x="7542014" y="546281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Applications</a:t>
            </a:r>
            <a:endParaRPr b="0" i="0" sz="2200" u="none" cap="none" strike="noStrike"/>
          </a:p>
        </p:txBody>
      </p:sp>
      <p:sp>
        <p:nvSpPr>
          <p:cNvPr id="156" name="Google Shape;156;p17"/>
          <p:cNvSpPr/>
          <p:nvPr/>
        </p:nvSpPr>
        <p:spPr>
          <a:xfrm>
            <a:off x="7542014" y="5953233"/>
            <a:ext cx="3908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Rehabilitation and assistive technology.</a:t>
            </a:r>
            <a:endParaRPr b="0" i="0" sz="1750" u="none" cap="none" strike="noStrike"/>
          </a:p>
        </p:txBody>
      </p:sp>
      <p:sp>
        <p:nvSpPr>
          <p:cNvPr id="157" name="Google Shape;157;p17"/>
          <p:cNvSpPr/>
          <p:nvPr/>
        </p:nvSpPr>
        <p:spPr>
          <a:xfrm>
            <a:off x="11645100" y="7597800"/>
            <a:ext cx="2985300" cy="6318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3" name="Google Shape;1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/>
          <p:nvPr/>
        </p:nvSpPr>
        <p:spPr>
          <a:xfrm>
            <a:off x="809590" y="755408"/>
            <a:ext cx="6985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nton"/>
              <a:buNone/>
            </a:pPr>
            <a:r>
              <a:rPr b="0" i="0" lang="en-US" sz="4450" u="none" cap="none" strike="noStrike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Join the Andhadhun Revolution!</a:t>
            </a:r>
            <a:endParaRPr b="0" i="0" sz="4450" u="none" cap="none" strike="noStrike"/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900" y="2716488"/>
            <a:ext cx="4305101" cy="32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9950" y="3283999"/>
            <a:ext cx="3412525" cy="45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